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63" r:id="rId10"/>
    <p:sldId id="264" r:id="rId11"/>
    <p:sldId id="265" r:id="rId12"/>
    <p:sldId id="276" r:id="rId13"/>
    <p:sldId id="266" r:id="rId14"/>
    <p:sldId id="267" r:id="rId15"/>
    <p:sldId id="268" r:id="rId16"/>
    <p:sldId id="269" r:id="rId17"/>
    <p:sldId id="271" r:id="rId18"/>
    <p:sldId id="270" r:id="rId19"/>
    <p:sldId id="277" r:id="rId20"/>
    <p:sldId id="278" r:id="rId21"/>
    <p:sldId id="272" r:id="rId22"/>
    <p:sldId id="279" r:id="rId23"/>
    <p:sldId id="273" r:id="rId24"/>
    <p:sldId id="274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hx3DRcIyy9zZRnD2n7FGpsn4Nz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 Philipp Seelheim" userId="d4fb7e64f1b95ed7" providerId="LiveId" clId="{77B13243-87BF-43EE-9C6F-C82B921132D1}"/>
    <pc:docChg chg="modSld">
      <pc:chgData name="Carl Philipp Seelheim" userId="d4fb7e64f1b95ed7" providerId="LiveId" clId="{77B13243-87BF-43EE-9C6F-C82B921132D1}" dt="2024-11-08T14:51:54.948" v="2" actId="14100"/>
      <pc:docMkLst>
        <pc:docMk/>
      </pc:docMkLst>
      <pc:sldChg chg="modSp mod">
        <pc:chgData name="Carl Philipp Seelheim" userId="d4fb7e64f1b95ed7" providerId="LiveId" clId="{77B13243-87BF-43EE-9C6F-C82B921132D1}" dt="2024-11-08T14:51:10.533" v="0" actId="14100"/>
        <pc:sldMkLst>
          <pc:docMk/>
          <pc:sldMk cId="0" sldId="263"/>
        </pc:sldMkLst>
        <pc:spChg chg="mod">
          <ac:chgData name="Carl Philipp Seelheim" userId="d4fb7e64f1b95ed7" providerId="LiveId" clId="{77B13243-87BF-43EE-9C6F-C82B921132D1}" dt="2024-11-08T14:51:10.533" v="0" actId="14100"/>
          <ac:spMkLst>
            <pc:docMk/>
            <pc:sldMk cId="0" sldId="263"/>
            <ac:spMk id="156" creationId="{00000000-0000-0000-0000-000000000000}"/>
          </ac:spMkLst>
        </pc:spChg>
      </pc:sldChg>
      <pc:sldChg chg="modSp mod">
        <pc:chgData name="Carl Philipp Seelheim" userId="d4fb7e64f1b95ed7" providerId="LiveId" clId="{77B13243-87BF-43EE-9C6F-C82B921132D1}" dt="2024-11-08T14:51:54.948" v="2" actId="14100"/>
        <pc:sldMkLst>
          <pc:docMk/>
          <pc:sldMk cId="0" sldId="273"/>
        </pc:sldMkLst>
        <pc:spChg chg="mod">
          <ac:chgData name="Carl Philipp Seelheim" userId="d4fb7e64f1b95ed7" providerId="LiveId" clId="{77B13243-87BF-43EE-9C6F-C82B921132D1}" dt="2024-11-08T14:51:54.948" v="2" actId="14100"/>
          <ac:spMkLst>
            <pc:docMk/>
            <pc:sldMk cId="0" sldId="273"/>
            <ac:spMk id="254" creationId="{00000000-0000-0000-0000-000000000000}"/>
          </ac:spMkLst>
        </pc:spChg>
      </pc:sldChg>
      <pc:sldChg chg="modSp mod">
        <pc:chgData name="Carl Philipp Seelheim" userId="d4fb7e64f1b95ed7" providerId="LiveId" clId="{77B13243-87BF-43EE-9C6F-C82B921132D1}" dt="2024-11-08T14:51:31.940" v="1" actId="14100"/>
        <pc:sldMkLst>
          <pc:docMk/>
          <pc:sldMk cId="1401787621" sldId="279"/>
        </pc:sldMkLst>
        <pc:spChg chg="mod">
          <ac:chgData name="Carl Philipp Seelheim" userId="d4fb7e64f1b95ed7" providerId="LiveId" clId="{77B13243-87BF-43EE-9C6F-C82B921132D1}" dt="2024-11-08T14:51:31.940" v="1" actId="14100"/>
          <ac:spMkLst>
            <pc:docMk/>
            <pc:sldMk cId="1401787621" sldId="279"/>
            <ac:spMk id="245" creationId="{15F6415F-4008-1207-6580-29B92DEBB3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A83CF41C-2B49-685E-D7DA-1BEC6843D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>
            <a:extLst>
              <a:ext uri="{FF2B5EF4-FFF2-40B4-BE49-F238E27FC236}">
                <a16:creationId xmlns:a16="http://schemas.microsoft.com/office/drawing/2014/main" id="{4F4775D3-F1BE-3A4C-A748-26E17A3EEA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:notes">
            <a:extLst>
              <a:ext uri="{FF2B5EF4-FFF2-40B4-BE49-F238E27FC236}">
                <a16:creationId xmlns:a16="http://schemas.microsoft.com/office/drawing/2014/main" id="{24CF21E8-BD8B-E63F-4426-9718D28927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470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ADA930BC-5152-728B-B2F7-6AFEE2DFF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>
            <a:extLst>
              <a:ext uri="{FF2B5EF4-FFF2-40B4-BE49-F238E27FC236}">
                <a16:creationId xmlns:a16="http://schemas.microsoft.com/office/drawing/2014/main" id="{B6D3EA56-864F-304B-F53F-BE0C56FE60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5:notes">
            <a:extLst>
              <a:ext uri="{FF2B5EF4-FFF2-40B4-BE49-F238E27FC236}">
                <a16:creationId xmlns:a16="http://schemas.microsoft.com/office/drawing/2014/main" id="{E98E3892-1AB4-BF49-BF25-C67EE6141F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589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A3D78A52-C4DB-5E74-7FFB-CE1F40C2A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>
            <a:extLst>
              <a:ext uri="{FF2B5EF4-FFF2-40B4-BE49-F238E27FC236}">
                <a16:creationId xmlns:a16="http://schemas.microsoft.com/office/drawing/2014/main" id="{C0ADAB25-F230-23D1-80BB-C9C6189114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5:notes">
            <a:extLst>
              <a:ext uri="{FF2B5EF4-FFF2-40B4-BE49-F238E27FC236}">
                <a16:creationId xmlns:a16="http://schemas.microsoft.com/office/drawing/2014/main" id="{EB07FB79-D616-29B8-2385-044252C051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8056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1D592D90-9366-B142-4FCF-CE6A8B2F6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>
            <a:extLst>
              <a:ext uri="{FF2B5EF4-FFF2-40B4-BE49-F238E27FC236}">
                <a16:creationId xmlns:a16="http://schemas.microsoft.com/office/drawing/2014/main" id="{8CF071BE-01F3-6819-2894-8DBA9A6452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7:notes">
            <a:extLst>
              <a:ext uri="{FF2B5EF4-FFF2-40B4-BE49-F238E27FC236}">
                <a16:creationId xmlns:a16="http://schemas.microsoft.com/office/drawing/2014/main" id="{0F59BF85-8876-BE14-42D3-B4560F7BB3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3654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4C14169-BF42-4B06-29E9-590317665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>
            <a:extLst>
              <a:ext uri="{FF2B5EF4-FFF2-40B4-BE49-F238E27FC236}">
                <a16:creationId xmlns:a16="http://schemas.microsoft.com/office/drawing/2014/main" id="{B218042D-C5F1-049A-9C26-17D7A0AD23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>
            <a:extLst>
              <a:ext uri="{FF2B5EF4-FFF2-40B4-BE49-F238E27FC236}">
                <a16:creationId xmlns:a16="http://schemas.microsoft.com/office/drawing/2014/main" id="{CACF79A9-77AD-7FBB-BE45-E402435BF6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2018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3.jp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 descr="Ein Bild, das draußen, Gras, Baum, Pflanze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 l="3784" t="9091" r="19513"/>
          <a:stretch/>
        </p:blipFill>
        <p:spPr>
          <a:xfrm>
            <a:off x="3608426" y="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5C34"/>
              </a:buClr>
              <a:buSzPts val="5400"/>
              <a:buFont typeface="Calibri"/>
              <a:buNone/>
            </a:pPr>
            <a:r>
              <a:rPr lang="de-DE" sz="5400" b="1">
                <a:solidFill>
                  <a:srgbClr val="045C34"/>
                </a:solidFill>
              </a:rPr>
              <a:t>Präsentation der Stiftung</a:t>
            </a:r>
            <a:endParaRPr/>
          </a:p>
        </p:txBody>
      </p:sp>
      <p:sp>
        <p:nvSpPr>
          <p:cNvPr id="88" name="Google Shape;88;p1"/>
          <p:cNvSpPr txBox="1">
            <a:spLocks noGrp="1"/>
          </p:cNvSpPr>
          <p:nvPr>
            <p:ph type="subTitle" idx="1"/>
          </p:nvPr>
        </p:nvSpPr>
        <p:spPr>
          <a:xfrm>
            <a:off x="477980" y="4872922"/>
            <a:ext cx="4201596" cy="120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8027"/>
              </a:buClr>
              <a:buSzPts val="2000"/>
              <a:buNone/>
            </a:pPr>
            <a:r>
              <a:rPr lang="de-DE" sz="2000" b="1">
                <a:solidFill>
                  <a:srgbClr val="C38027"/>
                </a:solidFill>
              </a:rPr>
              <a:t>Jost Springensguth </a:t>
            </a:r>
            <a:r>
              <a:rPr lang="de-DE" sz="2000">
                <a:solidFill>
                  <a:srgbClr val="C38027"/>
                </a:solidFill>
              </a:rPr>
              <a:t>| Geschäftsführer</a:t>
            </a:r>
            <a:endParaRPr/>
          </a:p>
        </p:txBody>
      </p:sp>
      <p:sp>
        <p:nvSpPr>
          <p:cNvPr id="89" name="Google Shape;89;p1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689" y="806744"/>
            <a:ext cx="2774731" cy="1443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9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9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Was bisher war</a:t>
            </a:r>
            <a:endParaRPr sz="4800" b="1">
              <a:solidFill>
                <a:srgbClr val="F09C2F"/>
              </a:solidFill>
            </a:endParaRPr>
          </a:p>
        </p:txBody>
      </p:sp>
      <p:sp>
        <p:nvSpPr>
          <p:cNvPr id="165" name="Google Shape;165;p9"/>
          <p:cNvSpPr txBox="1"/>
          <p:nvPr/>
        </p:nvSpPr>
        <p:spPr>
          <a:xfrm>
            <a:off x="663387" y="1524000"/>
            <a:ext cx="10397903" cy="45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2014/2015 Kampagne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„Natürlich Jagd“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45C34"/>
              </a:buClr>
              <a:buSzPts val="1800"/>
              <a:buFont typeface="Calibri"/>
              <a:buNone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neue gesellschaftliche und politische Herausforderungen:               </a:t>
            </a:r>
            <a:endParaRPr dirty="0"/>
          </a:p>
          <a:p>
            <a:pPr marL="457200" marR="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Wahlen Bund (2021) und Landtage bis 2023</a:t>
            </a:r>
            <a:endParaRPr dirty="0"/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Auslöser: absehbare Farbveränderung in Parteien und Programmen</a:t>
            </a:r>
            <a:endParaRPr dirty="0"/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Klima- und Umweltpolitik überlagern Themen des ländlichen Raumes</a:t>
            </a:r>
            <a:endParaRPr dirty="0"/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Konsequenzen aus der Medienpräsenz bekannter Umwelt- und Naturverbände (NGOs wie Nabu, BUND, </a:t>
            </a:r>
            <a:r>
              <a:rPr lang="de-DE" sz="2400" b="0" i="0" u="none" strike="noStrike" cap="none" dirty="0" err="1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Peta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usw.)</a:t>
            </a:r>
            <a:b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Themen des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ländlichen Raums &lt;&gt;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urbaner Mainstream</a:t>
            </a: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9451" y="1189686"/>
            <a:ext cx="2248307" cy="223931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0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0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Fortsetzung Agendasetting</a:t>
            </a:r>
            <a:endParaRPr sz="4800" b="1">
              <a:solidFill>
                <a:srgbClr val="F09C2F"/>
              </a:solidFill>
            </a:endParaRPr>
          </a:p>
        </p:txBody>
      </p:sp>
      <p:sp>
        <p:nvSpPr>
          <p:cNvPr id="175" name="Google Shape;175;p10"/>
          <p:cNvSpPr txBox="1"/>
          <p:nvPr/>
        </p:nvSpPr>
        <p:spPr>
          <a:xfrm>
            <a:off x="663387" y="1524000"/>
            <a:ext cx="10397903" cy="45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Strategieentscheidung Stiftung 2021:</a:t>
            </a:r>
            <a:endParaRPr dirty="0"/>
          </a:p>
          <a:p>
            <a:pPr marL="285750" marR="0" lvl="0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Stimme aus der Jagd für den ländlichen Raum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    Inhalte: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Blicköffnung durch Autoren außerhalb der Kategorie Fachjournalisten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Kompetenz in Zusammenhängen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ländlicher Räume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Verwurzelung und Erfahrung in Regionalmedien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Gesamtkonzept mit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Alleinstellungsmerkmalen 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in der Medienlandschaft 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05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>
          <a:extLst>
            <a:ext uri="{FF2B5EF4-FFF2-40B4-BE49-F238E27FC236}">
              <a16:creationId xmlns:a16="http://schemas.microsoft.com/office/drawing/2014/main" id="{9CE2EDC6-799B-7732-083A-C21BF596B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0" descr="Ein Bild, das Säugetier, draußen, Gras, Reh enthält.&#10;&#10;Automatisch generierte Beschreibung">
            <a:extLst>
              <a:ext uri="{FF2B5EF4-FFF2-40B4-BE49-F238E27FC236}">
                <a16:creationId xmlns:a16="http://schemas.microsoft.com/office/drawing/2014/main" id="{B5BB7040-1CF1-3C1A-AF8C-EC8B2D9266ED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0">
            <a:extLst>
              <a:ext uri="{FF2B5EF4-FFF2-40B4-BE49-F238E27FC236}">
                <a16:creationId xmlns:a16="http://schemas.microsoft.com/office/drawing/2014/main" id="{759EDABA-9F5C-CC85-DE69-05B5E7D3DDCF}"/>
              </a:ext>
            </a:extLst>
          </p:cNvPr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10">
            <a:extLst>
              <a:ext uri="{FF2B5EF4-FFF2-40B4-BE49-F238E27FC236}">
                <a16:creationId xmlns:a16="http://schemas.microsoft.com/office/drawing/2014/main" id="{D95869EC-72BB-C08D-14E4-D448E320AE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0">
            <a:extLst>
              <a:ext uri="{FF2B5EF4-FFF2-40B4-BE49-F238E27FC236}">
                <a16:creationId xmlns:a16="http://schemas.microsoft.com/office/drawing/2014/main" id="{7BBFAE6F-9E38-B6AB-81D7-E31BC8CC3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3600" b="1" dirty="0">
                <a:solidFill>
                  <a:srgbClr val="F09C2F"/>
                </a:solidFill>
              </a:rPr>
              <a:t>Warum investieren wir in Medienarbeit und Reichweitengewinnung?</a:t>
            </a:r>
          </a:p>
        </p:txBody>
      </p:sp>
      <p:sp>
        <p:nvSpPr>
          <p:cNvPr id="175" name="Google Shape;175;p10">
            <a:extLst>
              <a:ext uri="{FF2B5EF4-FFF2-40B4-BE49-F238E27FC236}">
                <a16:creationId xmlns:a16="http://schemas.microsoft.com/office/drawing/2014/main" id="{9079E56F-D30C-BFA7-FBCF-59520A02380C}"/>
              </a:ext>
            </a:extLst>
          </p:cNvPr>
          <p:cNvSpPr txBox="1"/>
          <p:nvPr/>
        </p:nvSpPr>
        <p:spPr>
          <a:xfrm>
            <a:off x="663388" y="1670552"/>
            <a:ext cx="10122801" cy="448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Erhöhung der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Bekanntheit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-&gt; Interesse wecken in breiteren Zielgruppen</a:t>
            </a:r>
            <a:endParaRPr lang="de-DE" dirty="0"/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Vertrauen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und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Glaubwürdigkeit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aufbauen</a:t>
            </a:r>
            <a:endParaRPr lang="de-DE" dirty="0"/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Sichtbarkeit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für Sponsoren und Partner schaffen -&gt; gesteigerte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Attraktivität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für Förderer</a:t>
            </a:r>
            <a:endParaRPr lang="de-DE" dirty="0"/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Langfristiger Erfolg durch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Verwurzelung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endParaRPr lang="de-DE" sz="2400" b="1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Fazit: </a:t>
            </a:r>
            <a:r>
              <a:rPr lang="de-DE" sz="240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Projekte, die nicht sichtbar sind, können ihre Wirkung nicht entfalten. Die Investition in Reichweite ist der Schlüssel, um unsere Ideen zum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langfristigen Erfolg</a:t>
            </a:r>
            <a:r>
              <a:rPr lang="de-DE" sz="240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zu führen.</a:t>
            </a:r>
            <a:endParaRPr lang="de-DE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de-DE" sz="105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096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1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1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Onlineportal / Social-Media-Vernetzung</a:t>
            </a:r>
            <a:endParaRPr sz="4800" b="1">
              <a:solidFill>
                <a:srgbClr val="F09C2F"/>
              </a:solidFill>
            </a:endParaRPr>
          </a:p>
        </p:txBody>
      </p:sp>
      <p:sp>
        <p:nvSpPr>
          <p:cNvPr id="184" name="Google Shape;184;p11"/>
          <p:cNvSpPr txBox="1"/>
          <p:nvPr/>
        </p:nvSpPr>
        <p:spPr>
          <a:xfrm>
            <a:off x="663387" y="1524000"/>
            <a:ext cx="10397903" cy="45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25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1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bundesweiter Autorenpool </a:t>
            </a: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mit Inhalten im Interesse des ländlichen Raumes</a:t>
            </a:r>
            <a:endParaRPr/>
          </a:p>
          <a:p>
            <a:pPr marL="47625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Zusammenhänge mit </a:t>
            </a:r>
            <a:r>
              <a:rPr lang="de-DE" sz="2400" b="1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Fakten </a:t>
            </a: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in Analysen</a:t>
            </a:r>
            <a:r>
              <a:rPr lang="de-DE" sz="2400" b="1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Kommentaren und Kolumnen</a:t>
            </a:r>
            <a:endParaRPr/>
          </a:p>
          <a:p>
            <a:pPr marL="47625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sachlich, meinungsfreudig, auch </a:t>
            </a:r>
            <a:r>
              <a:rPr lang="de-DE" sz="2400" b="1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zuspitzend und unterhaltsam </a:t>
            </a: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geschrieben</a:t>
            </a:r>
            <a:endParaRPr/>
          </a:p>
          <a:p>
            <a:pPr marL="47625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Erkenntnis: Reichweitengrenzen bei Jagd und Jägern als Absender 		</a:t>
            </a:r>
            <a:endParaRPr/>
          </a:p>
          <a:p>
            <a:pPr marL="47625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Erschließung breiter Nutzerschichten auch in städtischen Regionen	</a:t>
            </a:r>
            <a:endParaRPr/>
          </a:p>
          <a:p>
            <a:pPr marL="47625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allgemeine Themenmischung mit</a:t>
            </a:r>
            <a:b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Interessenzuspitzung in einzelnen Beiträgen – </a:t>
            </a:r>
            <a:b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dann: auch scharf und prägnant</a:t>
            </a:r>
            <a:endParaRPr/>
          </a:p>
        </p:txBody>
      </p:sp>
      <p:pic>
        <p:nvPicPr>
          <p:cNvPr id="185" name="Google Shape;18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4091" y="4687223"/>
            <a:ext cx="3637199" cy="90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2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2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2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Arbeit des Autorenpools</a:t>
            </a:r>
            <a:endParaRPr sz="4800" b="1">
              <a:solidFill>
                <a:srgbClr val="F09C2F"/>
              </a:solidFill>
            </a:endParaRPr>
          </a:p>
        </p:txBody>
      </p:sp>
      <p:sp>
        <p:nvSpPr>
          <p:cNvPr id="194" name="Google Shape;194;p12"/>
          <p:cNvSpPr txBox="1"/>
          <p:nvPr/>
        </p:nvSpPr>
        <p:spPr>
          <a:xfrm>
            <a:off x="663387" y="1524000"/>
            <a:ext cx="10397903" cy="45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238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acht erfahrene Autoren aus deutschen Regionen</a:t>
            </a: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wöchentliche Redaktionskonferenz (Zoom)</a:t>
            </a: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Leitung: zwei erfahrene Chefredakteure</a:t>
            </a: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45C34"/>
              </a:buClr>
              <a:buSzPts val="2400"/>
              <a:buFont typeface="Calibri"/>
              <a:buNone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zugleich Autoren des wöchentlichen Newsletters</a:t>
            </a: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Fakten/Meinungen zu Jagd und ländlichem Raum</a:t>
            </a:r>
            <a:endParaRPr dirty="0"/>
          </a:p>
          <a:p>
            <a:pPr marL="457200" marR="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Qualitätsjournalismus als Anspruch </a:t>
            </a:r>
            <a:endParaRPr dirty="0"/>
          </a:p>
          <a:p>
            <a:pPr marL="457200" marR="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Zielgruppen: heterogen – landaffin – urban</a:t>
            </a:r>
            <a:endParaRPr dirty="0"/>
          </a:p>
          <a:p>
            <a:pPr marL="457200" marR="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achsender Nutzen des Audio-Angebots (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Beitrag als MP3 anhören)</a:t>
            </a: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3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3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3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Im journalistischen Blick</a:t>
            </a:r>
            <a:endParaRPr sz="4800" b="1">
              <a:solidFill>
                <a:srgbClr val="F09C2F"/>
              </a:solidFill>
            </a:endParaRPr>
          </a:p>
        </p:txBody>
      </p:sp>
      <p:sp>
        <p:nvSpPr>
          <p:cNvPr id="203" name="Google Shape;203;p13"/>
          <p:cNvSpPr txBox="1"/>
          <p:nvPr/>
        </p:nvSpPr>
        <p:spPr>
          <a:xfrm>
            <a:off x="663387" y="1524000"/>
            <a:ext cx="10397903" cy="45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539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4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Gesetzesinitiativen in den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Partei-Wahlprogrammen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mit Bezug Umwelt, Landwirtschaft &amp; Naturnutzung, mit Auswirkungen auf die ländlichen Räume unter Einschluss von Jagd und Forst</a:t>
            </a:r>
            <a:endParaRPr dirty="0"/>
          </a:p>
          <a:p>
            <a:pPr marL="47539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4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Allgemeininteressen der Landnutzer werden in TV, Radio, Zeitungen und </a:t>
            </a:r>
            <a:r>
              <a:rPr lang="de-DE" sz="2400" b="0" i="0" u="none" strike="noStrike" cap="none" dirty="0" err="1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Media - zunehmend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aus urbanen Lebenswelten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heraus formuliert	</a:t>
            </a:r>
            <a:endParaRPr dirty="0"/>
          </a:p>
          <a:p>
            <a:pPr marL="47539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4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politische Themenzuordnungen werden verschoben bzw. vermischt	</a:t>
            </a:r>
            <a:endParaRPr dirty="0"/>
          </a:p>
          <a:p>
            <a:pPr marL="47539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4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sichtbar in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Ministerien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, die Klima- und Umweltpolitik, Verbraucher und Landwirtschaft/Forst trennen oder zusammenführen</a:t>
            </a:r>
            <a:endParaRPr dirty="0"/>
          </a:p>
          <a:p>
            <a:pPr marL="475392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14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Rolle der aktuellen politischen Farbenlehre und Gewichte in Koalitionen</a:t>
            </a:r>
            <a:endParaRPr sz="40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5515" y="668485"/>
            <a:ext cx="2825775" cy="11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4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Im journalistischen Blick</a:t>
            </a:r>
            <a:endParaRPr sz="4800" b="1">
              <a:solidFill>
                <a:srgbClr val="F09C2F"/>
              </a:solidFill>
            </a:endParaRPr>
          </a:p>
        </p:txBody>
      </p:sp>
      <p:sp>
        <p:nvSpPr>
          <p:cNvPr id="213" name="Google Shape;213;p14"/>
          <p:cNvSpPr txBox="1"/>
          <p:nvPr/>
        </p:nvSpPr>
        <p:spPr>
          <a:xfrm>
            <a:off x="663387" y="1734796"/>
            <a:ext cx="10397903" cy="432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97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de-DE" sz="2800" b="1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Schlagzeilen aus dem Blog:</a:t>
            </a:r>
            <a:endParaRPr sz="1050" b="1" i="0" u="none" strike="noStrike" cap="none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ASP: Seucheneindämmung ist oberstes Ziel                                       </a:t>
            </a:r>
            <a:endParaRPr/>
          </a:p>
          <a:p>
            <a:pPr marL="4826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Forstpolitik auf dem Holzweg</a:t>
            </a:r>
            <a:endParaRPr/>
          </a:p>
          <a:p>
            <a:pPr marL="4826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Grünen-Minister verunsichern Bauern mit Moorschutzplänen</a:t>
            </a:r>
            <a:endParaRPr/>
          </a:p>
          <a:p>
            <a:pPr marL="4826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Kampf um die Erhaltung der Rauhfußhühner</a:t>
            </a:r>
            <a:endParaRPr sz="2400" b="0" i="0" u="none" strike="noStrike" cap="none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Motocross-Rennen im Naturschutzgebiet</a:t>
            </a:r>
            <a:endParaRPr/>
          </a:p>
          <a:p>
            <a:pPr marL="4826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Die Fischerei sendet SOS</a:t>
            </a:r>
            <a:endParaRPr/>
          </a:p>
          <a:p>
            <a:pPr marL="4826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Auch auf dem Lande verschwindet die Industrie auf leisen Sohlen</a:t>
            </a:r>
            <a:endParaRPr/>
          </a:p>
          <a:p>
            <a:pPr marL="685800" marR="0" lvl="0" indent="-3683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5515" y="668485"/>
            <a:ext cx="2825775" cy="11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6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6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6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Verbreitung</a:t>
            </a:r>
            <a:endParaRPr/>
          </a:p>
        </p:txBody>
      </p:sp>
      <p:sp>
        <p:nvSpPr>
          <p:cNvPr id="236" name="Google Shape;236;p16"/>
          <p:cNvSpPr txBox="1"/>
          <p:nvPr/>
        </p:nvSpPr>
        <p:spPr>
          <a:xfrm>
            <a:off x="663387" y="1524000"/>
            <a:ext cx="10397903" cy="45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täglich aktualisierter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Blog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/wöchentliche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Kolumne/Newsletter </a:t>
            </a:r>
            <a:r>
              <a:rPr lang="de-DE" sz="240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(erscheint 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jeweils </a:t>
            </a:r>
            <a:r>
              <a:rPr lang="de-DE" sz="240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auch als Blogbeitrag)</a:t>
            </a:r>
            <a:endParaRPr sz="240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Vernetzung:</a:t>
            </a:r>
            <a:r>
              <a:rPr lang="de-DE" sz="2400" b="1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Homepage der Stiftung 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mit täglich wechselndem, aktuellem Beitrag aus dem Blog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de-DE" sz="2400" b="1" i="0" u="none" strike="noStrike" cap="none" dirty="0" err="1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-Media-Strategie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(X, Facebook, LinkedIn), u.a. direkte Ansprache von Entscheidern</a:t>
            </a:r>
            <a:endParaRPr dirty="0"/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gezielte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Werbemaßnahmen 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(vor allem Facebook) für Reichweitenausbau</a:t>
            </a:r>
            <a:endParaRPr dirty="0"/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Retweets der Autoren und direkt durch die Administratoren </a:t>
            </a:r>
            <a:r>
              <a:rPr lang="de-DE" sz="2400" b="0" i="0" u="none" strike="noStrike" cap="none" dirty="0" err="1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natur+mensch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 dirty="0"/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Vernetzung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mit Medien- und Interessenträgern – keine Konkurrenz zu Fachmedien</a:t>
            </a:r>
            <a:endParaRPr sz="2400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Die 2024 </a:t>
            </a:r>
            <a:r>
              <a:rPr lang="de-DE" sz="2400" b="1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neugestalteten Webseiten 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des Blogs und der Stiftung bieten völlig neue Möglichkeiten: effektivere Einbindung mobiler Nutzer</a:t>
            </a:r>
            <a:endParaRPr sz="2400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5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5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 dirty="0">
                <a:solidFill>
                  <a:srgbClr val="F09C2F"/>
                </a:solidFill>
              </a:rPr>
              <a:t>Webseite (Der Blog)</a:t>
            </a:r>
            <a:endParaRPr sz="4800" b="1" dirty="0">
              <a:solidFill>
                <a:srgbClr val="F09C2F"/>
              </a:solidFill>
            </a:endParaRPr>
          </a:p>
        </p:txBody>
      </p:sp>
      <p:sp>
        <p:nvSpPr>
          <p:cNvPr id="223" name="Google Shape;223;p15"/>
          <p:cNvSpPr txBox="1"/>
          <p:nvPr/>
        </p:nvSpPr>
        <p:spPr>
          <a:xfrm>
            <a:off x="663387" y="1734796"/>
            <a:ext cx="10397903" cy="432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2800" b="0" i="0" u="none" strike="noStrike" cap="none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2414" y="1533558"/>
            <a:ext cx="2992398" cy="287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5515" y="668485"/>
            <a:ext cx="2825775" cy="118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1617" y="3065246"/>
            <a:ext cx="5386996" cy="268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48367" y="2449684"/>
            <a:ext cx="3129272" cy="2685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4A490DC1-D428-7F20-5A32-CE51F7815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5" descr="Ein Bild, das Säugetier, draußen, Gras, Reh enthält.&#10;&#10;Automatisch generierte Beschreibung">
            <a:extLst>
              <a:ext uri="{FF2B5EF4-FFF2-40B4-BE49-F238E27FC236}">
                <a16:creationId xmlns:a16="http://schemas.microsoft.com/office/drawing/2014/main" id="{4FE84ADB-BDFC-A317-1524-9CC3F92BD02E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>
            <a:extLst>
              <a:ext uri="{FF2B5EF4-FFF2-40B4-BE49-F238E27FC236}">
                <a16:creationId xmlns:a16="http://schemas.microsoft.com/office/drawing/2014/main" id="{30811598-A5A2-8964-EB0B-6EF173596F00}"/>
              </a:ext>
            </a:extLst>
          </p:cNvPr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5">
            <a:extLst>
              <a:ext uri="{FF2B5EF4-FFF2-40B4-BE49-F238E27FC236}">
                <a16:creationId xmlns:a16="http://schemas.microsoft.com/office/drawing/2014/main" id="{76904621-1744-95A6-9E20-5304E8BAC3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5">
            <a:extLst>
              <a:ext uri="{FF2B5EF4-FFF2-40B4-BE49-F238E27FC236}">
                <a16:creationId xmlns:a16="http://schemas.microsoft.com/office/drawing/2014/main" id="{A2923806-360E-26D2-0651-CA1193DEBE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 dirty="0">
                <a:solidFill>
                  <a:srgbClr val="F09C2F"/>
                </a:solidFill>
              </a:rPr>
              <a:t>Webseite der Stiftung</a:t>
            </a:r>
            <a:endParaRPr sz="4800" b="1" dirty="0">
              <a:solidFill>
                <a:srgbClr val="F09C2F"/>
              </a:solidFill>
            </a:endParaRPr>
          </a:p>
        </p:txBody>
      </p:sp>
      <p:sp>
        <p:nvSpPr>
          <p:cNvPr id="223" name="Google Shape;223;p15">
            <a:extLst>
              <a:ext uri="{FF2B5EF4-FFF2-40B4-BE49-F238E27FC236}">
                <a16:creationId xmlns:a16="http://schemas.microsoft.com/office/drawing/2014/main" id="{2A882A8C-E2EB-9493-F4C2-BA099C764D3C}"/>
              </a:ext>
            </a:extLst>
          </p:cNvPr>
          <p:cNvSpPr txBox="1"/>
          <p:nvPr/>
        </p:nvSpPr>
        <p:spPr>
          <a:xfrm>
            <a:off x="663387" y="1734796"/>
            <a:ext cx="10397903" cy="432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2800" b="0" i="0" u="none" strike="noStrike" cap="none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15">
            <a:extLst>
              <a:ext uri="{FF2B5EF4-FFF2-40B4-BE49-F238E27FC236}">
                <a16:creationId xmlns:a16="http://schemas.microsoft.com/office/drawing/2014/main" id="{8B22244C-2946-93AD-042E-D04DE0F1B01E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8235515" y="695758"/>
            <a:ext cx="2825775" cy="11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5">
            <a:extLst>
              <a:ext uri="{FF2B5EF4-FFF2-40B4-BE49-F238E27FC236}">
                <a16:creationId xmlns:a16="http://schemas.microsoft.com/office/drawing/2014/main" id="{2BB696F5-5628-FFAB-017B-58C14D8F6D2D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5776806" y="1871491"/>
            <a:ext cx="5386996" cy="265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5">
            <a:extLst>
              <a:ext uri="{FF2B5EF4-FFF2-40B4-BE49-F238E27FC236}">
                <a16:creationId xmlns:a16="http://schemas.microsoft.com/office/drawing/2014/main" id="{C19182E1-111A-218B-C9D3-E1D8E7C7F57A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7224858" y="4548243"/>
            <a:ext cx="2992398" cy="1711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Ein Bild, das Text, Screenshot, Website, Webseite enthält.&#10;&#10;Automatisch generierte Beschreibung">
            <a:extLst>
              <a:ext uri="{FF2B5EF4-FFF2-40B4-BE49-F238E27FC236}">
                <a16:creationId xmlns:a16="http://schemas.microsoft.com/office/drawing/2014/main" id="{8A1BE6CA-A80E-2558-2B76-908B7741E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049" y="3897468"/>
            <a:ext cx="5139019" cy="246926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A1DC350-BDDE-66C8-C18B-DB872AC45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2454" y="1734796"/>
            <a:ext cx="3322622" cy="18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8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Stiftung natur+mensch</a:t>
            </a:r>
            <a:endParaRPr sz="4800" b="1">
              <a:solidFill>
                <a:srgbClr val="F09C2F"/>
              </a:solidFill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663388" y="1331493"/>
            <a:ext cx="10515600" cy="439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85800" marR="0" lvl="0" indent="-685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5C34"/>
              </a:buClr>
              <a:buSzPts val="3200"/>
              <a:buFont typeface="Arial"/>
              <a:buChar char="•"/>
            </a:pP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Gründung 2005 durch Jochen Borchert</a:t>
            </a:r>
            <a:endParaRPr sz="3200" b="0" i="0" u="none" strike="noStrike" cap="none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685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5C34"/>
              </a:buClr>
              <a:buSzPts val="3200"/>
              <a:buFont typeface="Arial"/>
              <a:buChar char="•"/>
            </a:pP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Initiative für eine sichere Zukunft</a:t>
            </a:r>
            <a:br>
              <a:rPr lang="de-DE" sz="320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im </a:t>
            </a:r>
            <a:r>
              <a:rPr lang="de-DE" sz="3200" b="1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Einklang mit Natur, Naturnutzung und Tierschutz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4AFCE1D1-228F-9F43-4064-ACB18ABF6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5" descr="Ein Bild, das Säugetier, draußen, Gras, Reh enthält.&#10;&#10;Automatisch generierte Beschreibung">
            <a:extLst>
              <a:ext uri="{FF2B5EF4-FFF2-40B4-BE49-F238E27FC236}">
                <a16:creationId xmlns:a16="http://schemas.microsoft.com/office/drawing/2014/main" id="{7F1A4FCC-6978-BC19-7E3B-63A556F12DF0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>
            <a:extLst>
              <a:ext uri="{FF2B5EF4-FFF2-40B4-BE49-F238E27FC236}">
                <a16:creationId xmlns:a16="http://schemas.microsoft.com/office/drawing/2014/main" id="{1B150429-7B80-061B-D288-27F1A2EEFAD2}"/>
              </a:ext>
            </a:extLst>
          </p:cNvPr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5">
            <a:extLst>
              <a:ext uri="{FF2B5EF4-FFF2-40B4-BE49-F238E27FC236}">
                <a16:creationId xmlns:a16="http://schemas.microsoft.com/office/drawing/2014/main" id="{4D505B03-1A93-8943-C8C3-EDA42BB045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5">
            <a:extLst>
              <a:ext uri="{FF2B5EF4-FFF2-40B4-BE49-F238E27FC236}">
                <a16:creationId xmlns:a16="http://schemas.microsoft.com/office/drawing/2014/main" id="{E52DDB7B-CBE5-17B2-6924-560A79DE9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 dirty="0" err="1">
                <a:solidFill>
                  <a:srgbClr val="F09C2F"/>
                </a:solidFill>
              </a:rPr>
              <a:t>Social</a:t>
            </a:r>
            <a:r>
              <a:rPr lang="de-DE" sz="4800" b="1" dirty="0">
                <a:solidFill>
                  <a:srgbClr val="F09C2F"/>
                </a:solidFill>
              </a:rPr>
              <a:t>-Media</a:t>
            </a:r>
            <a:endParaRPr sz="4800" b="1" dirty="0">
              <a:solidFill>
                <a:srgbClr val="F09C2F"/>
              </a:solidFill>
            </a:endParaRPr>
          </a:p>
        </p:txBody>
      </p:sp>
      <p:sp>
        <p:nvSpPr>
          <p:cNvPr id="223" name="Google Shape;223;p15">
            <a:extLst>
              <a:ext uri="{FF2B5EF4-FFF2-40B4-BE49-F238E27FC236}">
                <a16:creationId xmlns:a16="http://schemas.microsoft.com/office/drawing/2014/main" id="{B20DF4B4-17A3-B69F-1198-E1E02F142403}"/>
              </a:ext>
            </a:extLst>
          </p:cNvPr>
          <p:cNvSpPr txBox="1"/>
          <p:nvPr/>
        </p:nvSpPr>
        <p:spPr>
          <a:xfrm rot="19146829">
            <a:off x="3159209" y="4429520"/>
            <a:ext cx="1917543" cy="45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460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r>
              <a:rPr lang="de-DE" sz="240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Reaktionen (Video) -&gt;</a:t>
            </a:r>
            <a:endParaRPr lang="de-DE" sz="2400" dirty="0"/>
          </a:p>
        </p:txBody>
      </p:sp>
      <p:pic>
        <p:nvPicPr>
          <p:cNvPr id="225" name="Google Shape;225;p15">
            <a:extLst>
              <a:ext uri="{FF2B5EF4-FFF2-40B4-BE49-F238E27FC236}">
                <a16:creationId xmlns:a16="http://schemas.microsoft.com/office/drawing/2014/main" id="{11CC0186-14DE-9E50-D033-8F138247EBE5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8235515" y="695758"/>
            <a:ext cx="2825775" cy="113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B2539E-87DF-8433-C680-459E8C2A8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44615" y="1477870"/>
            <a:ext cx="3111871" cy="17553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1FF28D0-E364-1A2D-E1C6-90144BF89FD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35809" y="3295444"/>
            <a:ext cx="2535983" cy="3036380"/>
          </a:xfrm>
          <a:prstGeom prst="rect">
            <a:avLst/>
          </a:prstGeom>
        </p:spPr>
      </p:pic>
      <p:pic>
        <p:nvPicPr>
          <p:cNvPr id="2" name="Kommentare und Reaktionen">
            <a:hlinkClick r:id="" action="ppaction://media"/>
            <a:extLst>
              <a:ext uri="{FF2B5EF4-FFF2-40B4-BE49-F238E27FC236}">
                <a16:creationId xmlns:a16="http://schemas.microsoft.com/office/drawing/2014/main" id="{709CF5C1-99D2-CC86-C338-FC058AF2A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50521" y="875873"/>
            <a:ext cx="2490957" cy="5337765"/>
          </a:xfrm>
          <a:prstGeom prst="rect">
            <a:avLst/>
          </a:prstGeom>
        </p:spPr>
      </p:pic>
      <p:pic>
        <p:nvPicPr>
          <p:cNvPr id="6" name="Grafik 5" descr="Ein Bild, das Text, Screenshot, Software, Website enthält.&#10;&#10;Automatisch generierte Beschreibung">
            <a:extLst>
              <a:ext uri="{FF2B5EF4-FFF2-40B4-BE49-F238E27FC236}">
                <a16:creationId xmlns:a16="http://schemas.microsoft.com/office/drawing/2014/main" id="{E32898DD-F2B9-3968-2750-35AD3FBD6A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8346" y="2011140"/>
            <a:ext cx="3160111" cy="36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7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7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7"/>
          <p:cNvSpPr txBox="1">
            <a:spLocks noGrp="1"/>
          </p:cNvSpPr>
          <p:nvPr>
            <p:ph type="title"/>
          </p:nvPr>
        </p:nvSpPr>
        <p:spPr>
          <a:xfrm>
            <a:off x="604525" y="58196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Reichweite Oktober 2024</a:t>
            </a:r>
            <a:endParaRPr/>
          </a:p>
        </p:txBody>
      </p:sp>
      <p:sp>
        <p:nvSpPr>
          <p:cNvPr id="245" name="Google Shape;245;p17"/>
          <p:cNvSpPr txBox="1"/>
          <p:nvPr/>
        </p:nvSpPr>
        <p:spPr>
          <a:xfrm>
            <a:off x="663387" y="1524000"/>
            <a:ext cx="10397903" cy="45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45C34"/>
              </a:buClr>
              <a:buSzPts val="688"/>
              <a:buFont typeface="Noto Sans Symbols"/>
              <a:buChar char="▪"/>
            </a:pPr>
            <a:r>
              <a:rPr lang="de-DE" sz="15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Vormonatszahlen in Klammern</a:t>
            </a:r>
            <a:b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Facebook: 	80.759 Nutzer (47.827)</a:t>
            </a:r>
            <a:endParaRPr dirty="0"/>
          </a:p>
          <a:p>
            <a:pPr marL="342900" marR="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45C34"/>
              </a:buClr>
              <a:buSzPts val="688"/>
              <a:buFont typeface="Noto Sans Symbols"/>
              <a:buChar char="▪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Newsletter:	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27.616 Nutzer (22.359)</a:t>
            </a:r>
            <a:endParaRPr dirty="0"/>
          </a:p>
          <a:p>
            <a:pPr marL="342900" marR="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45C34"/>
              </a:buClr>
              <a:buSzPts val="688"/>
              <a:buFont typeface="Noto Sans Symbols"/>
              <a:buChar char="▪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LinkedIn: 	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896 Nutzer (888)</a:t>
            </a:r>
            <a:endParaRPr dirty="0"/>
          </a:p>
          <a:p>
            <a:pPr marL="342900" marR="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Noto Sans Symbols"/>
              <a:buChar char="▪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Blog: 	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3.667 Aufrufe (4.483)</a:t>
            </a:r>
            <a:b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und 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2.679 Nutzer (1.557)</a:t>
            </a:r>
            <a:endParaRPr dirty="0"/>
          </a:p>
          <a:p>
            <a:pPr marL="342900" marR="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Noto Sans Symbols"/>
              <a:buChar char="▪"/>
            </a:pP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Insgesamt ergeben sich daraus </a:t>
            </a:r>
            <a:r>
              <a:rPr lang="de-DE" sz="2400" b="1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mindestens 111.950 nachweislich erreichte Nutzer 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im Oktober (September: 75.557) + mind. 2.000 Nutzer von Twitter/X</a:t>
            </a:r>
          </a:p>
          <a:p>
            <a:pPr marL="342900" marR="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Noto Sans Symbols"/>
              <a:buChar char="▪"/>
            </a:pPr>
            <a:r>
              <a:rPr lang="de-DE" sz="2400" b="1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Entwicklung: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Start im Februar mit geringer Reichweite -&gt; inzwischen über 100.000 Nutzer pro Monat</a:t>
            </a:r>
            <a:endParaRPr sz="2400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7525" y="1733725"/>
            <a:ext cx="4251026" cy="262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>
          <a:extLst>
            <a:ext uri="{FF2B5EF4-FFF2-40B4-BE49-F238E27FC236}">
              <a16:creationId xmlns:a16="http://schemas.microsoft.com/office/drawing/2014/main" id="{F34A507C-60D6-87D2-2101-D997BEED3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7" descr="Ein Bild, das Säugetier, draußen, Gras, Reh enthält.&#10;&#10;Automatisch generierte Beschreibung">
            <a:extLst>
              <a:ext uri="{FF2B5EF4-FFF2-40B4-BE49-F238E27FC236}">
                <a16:creationId xmlns:a16="http://schemas.microsoft.com/office/drawing/2014/main" id="{08CE678B-A7AA-B5E7-EE82-61F18E938863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7">
            <a:extLst>
              <a:ext uri="{FF2B5EF4-FFF2-40B4-BE49-F238E27FC236}">
                <a16:creationId xmlns:a16="http://schemas.microsoft.com/office/drawing/2014/main" id="{F1790500-61EA-40DF-2C3B-6B55F31E31AD}"/>
              </a:ext>
            </a:extLst>
          </p:cNvPr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17">
            <a:extLst>
              <a:ext uri="{FF2B5EF4-FFF2-40B4-BE49-F238E27FC236}">
                <a16:creationId xmlns:a16="http://schemas.microsoft.com/office/drawing/2014/main" id="{42FFFB26-DA10-6581-86F8-40B59E967C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7">
            <a:extLst>
              <a:ext uri="{FF2B5EF4-FFF2-40B4-BE49-F238E27FC236}">
                <a16:creationId xmlns:a16="http://schemas.microsoft.com/office/drawing/2014/main" id="{9219D6C8-7CA4-E221-B9CE-E8B15AE004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4525" y="58196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 dirty="0">
                <a:solidFill>
                  <a:srgbClr val="F09C2F"/>
                </a:solidFill>
              </a:rPr>
              <a:t>Technischer Hintergrund</a:t>
            </a:r>
            <a:endParaRPr dirty="0"/>
          </a:p>
        </p:txBody>
      </p:sp>
      <p:sp>
        <p:nvSpPr>
          <p:cNvPr id="245" name="Google Shape;245;p17">
            <a:extLst>
              <a:ext uri="{FF2B5EF4-FFF2-40B4-BE49-F238E27FC236}">
                <a16:creationId xmlns:a16="http://schemas.microsoft.com/office/drawing/2014/main" id="{15F6415F-4008-1207-6580-29B92DEBB3D1}"/>
              </a:ext>
            </a:extLst>
          </p:cNvPr>
          <p:cNvSpPr txBox="1"/>
          <p:nvPr/>
        </p:nvSpPr>
        <p:spPr>
          <a:xfrm>
            <a:off x="663387" y="1734532"/>
            <a:ext cx="10397903" cy="432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45C34"/>
              </a:buClr>
              <a:buSzPts val="688"/>
            </a:pPr>
            <a:endParaRPr dirty="0"/>
          </a:p>
          <a:p>
            <a:pPr marL="342900" marR="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45C34"/>
              </a:buClr>
              <a:buSzPts val="688"/>
              <a:buFont typeface="Noto Sans Symbols"/>
              <a:buChar char="▪"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On-Page-Optimierung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von Inhalten auf der Webseite</a:t>
            </a:r>
          </a:p>
          <a:p>
            <a:pPr marL="342900" marR="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45C34"/>
              </a:buClr>
              <a:buSzPts val="688"/>
              <a:buFont typeface="Noto Sans Symbols"/>
              <a:buChar char="▪"/>
            </a:pPr>
            <a:r>
              <a:rPr lang="de-DE" sz="2400" b="1" dirty="0">
                <a:solidFill>
                  <a:srgbClr val="045C34"/>
                </a:solidFill>
                <a:latin typeface="Calibri"/>
                <a:cs typeface="Calibri"/>
                <a:sym typeface="Calibri"/>
              </a:rPr>
              <a:t>SEO-Strategien</a:t>
            </a:r>
            <a:r>
              <a:rPr lang="de-DE" sz="2400" dirty="0">
                <a:solidFill>
                  <a:srgbClr val="045C34"/>
                </a:solidFill>
                <a:latin typeface="Calibri"/>
                <a:cs typeface="Calibri"/>
                <a:sym typeface="Calibri"/>
              </a:rPr>
              <a:t> -&gt; höhere Sichtbarkeit in Suchmaschinen</a:t>
            </a:r>
            <a:endParaRPr dirty="0"/>
          </a:p>
          <a:p>
            <a:pPr marL="342900" marR="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Noto Sans Symbols"/>
              <a:buChar char="▪"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Mobiloptimierung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für eine benutzerfreundliche Erfahrung auf Mobilgeräten</a:t>
            </a:r>
          </a:p>
          <a:p>
            <a:pPr marL="342900" marR="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Noto Sans Symbols"/>
              <a:buChar char="▪"/>
            </a:pPr>
            <a:r>
              <a:rPr lang="de-DE" sz="2400" b="1" dirty="0">
                <a:solidFill>
                  <a:srgbClr val="045C34"/>
                </a:solidFill>
                <a:latin typeface="Calibri"/>
                <a:cs typeface="Calibri"/>
                <a:sym typeface="Calibri"/>
              </a:rPr>
              <a:t>Analyse und Monitoring </a:t>
            </a:r>
            <a:r>
              <a:rPr lang="de-DE" sz="2400" dirty="0">
                <a:solidFill>
                  <a:srgbClr val="045C34"/>
                </a:solidFill>
                <a:latin typeface="Calibri"/>
                <a:cs typeface="Calibri"/>
                <a:sym typeface="Calibri"/>
              </a:rPr>
              <a:t>für bessere Ergebnisse und Reichweite</a:t>
            </a:r>
            <a:endParaRPr dirty="0"/>
          </a:p>
          <a:p>
            <a:pPr marL="342900" marR="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Noto Sans Symbols"/>
              <a:buChar char="▪"/>
            </a:pPr>
            <a:r>
              <a:rPr lang="de-DE" sz="2400" b="1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Technischer Hintergrund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: Die neue Webseite der Stiftung und des Blogs basieren auf der cloudbasierten Entwicklungsplattform WIX.</a:t>
            </a:r>
          </a:p>
          <a:p>
            <a:pPr marR="0" lvl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</a:pP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	Insbesondere im Bereich Benutzerfreundlichkeit und Funktionsumfang ist 	WIX führend (SEO-Integration, Blogs, E-Commerce, mobile Optimierung, 	Integration von </a:t>
            </a:r>
            <a:r>
              <a:rPr lang="de-DE" sz="2400" dirty="0" err="1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Media)</a:t>
            </a:r>
          </a:p>
          <a:p>
            <a:pPr marL="342900" marR="0" lvl="0" indent="-3429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88"/>
              <a:buFont typeface="Noto Sans Symbols"/>
              <a:buChar char="▪"/>
            </a:pPr>
            <a:endParaRPr sz="2400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787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8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8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8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867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 dirty="0">
                <a:solidFill>
                  <a:srgbClr val="F09C2F"/>
                </a:solidFill>
              </a:rPr>
              <a:t>Weitere Ziele und Finanzierung</a:t>
            </a:r>
            <a:endParaRPr dirty="0"/>
          </a:p>
        </p:txBody>
      </p:sp>
      <p:sp>
        <p:nvSpPr>
          <p:cNvPr id="255" name="Google Shape;255;p18"/>
          <p:cNvSpPr txBox="1"/>
          <p:nvPr/>
        </p:nvSpPr>
        <p:spPr>
          <a:xfrm>
            <a:off x="663388" y="1977557"/>
            <a:ext cx="9278330" cy="408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88950" marR="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Zielgruppenansprache und Reichweitenoptimierung:</a:t>
            </a:r>
            <a:b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Fokus nicht nur auf traditionelle Leser aus dem ländlichen Raum,    </a:t>
            </a:r>
            <a:b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sondern 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ebenso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auf Menschen in den städtischen Regionen </a:t>
            </a:r>
            <a:endParaRPr dirty="0"/>
          </a:p>
          <a:p>
            <a:pPr marL="488950" marR="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Reichweitenwerbung: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geografische, demografische und interessen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basierte 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Zielgruppen</a:t>
            </a:r>
            <a:endParaRPr dirty="0"/>
          </a:p>
          <a:p>
            <a:pPr marL="488950" marR="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de-DE" sz="2400" b="1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eine Kosten für die Nutzer</a:t>
            </a: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8950" marR="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Partnerschaften und Zusammenarbeit:</a:t>
            </a:r>
            <a:b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personelle und strukturelle Öffnung der Stiftung für passende Partner</a:t>
            </a:r>
            <a:endParaRPr dirty="0"/>
          </a:p>
          <a:p>
            <a:pPr marL="488950" marR="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Honoraraufwand für Redaktions-, Autorenarbeit und technische Administration 	</a:t>
            </a:r>
            <a:b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	 Sponsorengewinnung – u. a. Unternehmen mit korrespondierender Interessenlage</a:t>
            </a:r>
            <a:endParaRPr dirty="0"/>
          </a:p>
          <a:p>
            <a:pPr marL="114300" marR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	 Kommunikation als Basis für Wirkung und Einfluss</a:t>
            </a:r>
            <a:endParaRPr dirty="0"/>
          </a:p>
          <a:p>
            <a:pPr marL="571500" marR="0" lvl="0" indent="-457200" algn="l" rtl="0">
              <a:lnSpc>
                <a:spcPct val="9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18" descr="banner online spend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8314" y="2199249"/>
            <a:ext cx="2350674" cy="167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54094" y="3429000"/>
            <a:ext cx="764462" cy="764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19" descr="Ein Bild, das draußen, Gras, Baum, Pflanze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 l="3784" t="9091" r="19513"/>
          <a:stretch/>
        </p:blipFill>
        <p:spPr>
          <a:xfrm>
            <a:off x="3608426" y="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9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9"/>
          <p:cNvSpPr txBox="1">
            <a:spLocks noGrp="1"/>
          </p:cNvSpPr>
          <p:nvPr>
            <p:ph type="ctrTitle"/>
          </p:nvPr>
        </p:nvSpPr>
        <p:spPr>
          <a:xfrm>
            <a:off x="475337" y="1327722"/>
            <a:ext cx="5138748" cy="320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5C34"/>
              </a:buClr>
              <a:buSzPts val="5400"/>
              <a:buFont typeface="Calibri"/>
              <a:buNone/>
            </a:pPr>
            <a:r>
              <a:rPr lang="de-DE" sz="5400" b="1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Vielen Dank für Ihre Aufmerksamkeit!</a:t>
            </a:r>
            <a:endParaRPr/>
          </a:p>
        </p:txBody>
      </p:sp>
      <p:sp>
        <p:nvSpPr>
          <p:cNvPr id="266" name="Google Shape;266;p19"/>
          <p:cNvSpPr txBox="1">
            <a:spLocks noGrp="1"/>
          </p:cNvSpPr>
          <p:nvPr>
            <p:ph type="subTitle" idx="1"/>
          </p:nvPr>
        </p:nvSpPr>
        <p:spPr>
          <a:xfrm>
            <a:off x="475337" y="4623606"/>
            <a:ext cx="4583877" cy="1608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8027"/>
              </a:buClr>
              <a:buSzPts val="2000"/>
              <a:buNone/>
            </a:pPr>
            <a:r>
              <a:rPr lang="de-DE" sz="2000" b="1">
                <a:solidFill>
                  <a:srgbClr val="C38027"/>
                </a:solidFill>
              </a:rPr>
              <a:t>Jost Springensguth </a:t>
            </a:r>
            <a:r>
              <a:rPr lang="de-DE" sz="2000">
                <a:solidFill>
                  <a:srgbClr val="C38027"/>
                </a:solidFill>
              </a:rPr>
              <a:t>| Geschäftsführer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8027"/>
              </a:buClr>
              <a:buSzPts val="1600"/>
              <a:buNone/>
            </a:pPr>
            <a:r>
              <a:rPr lang="de-DE" sz="1600">
                <a:solidFill>
                  <a:srgbClr val="C38027"/>
                </a:solidFill>
                <a:latin typeface="Calibri"/>
                <a:ea typeface="Calibri"/>
                <a:cs typeface="Calibri"/>
                <a:sym typeface="Calibri"/>
              </a:rPr>
              <a:t>        Johannesstraße 5, 48329 Havixbeck</a:t>
            </a:r>
            <a:endParaRPr sz="1600">
              <a:solidFill>
                <a:srgbClr val="C380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8027"/>
              </a:buClr>
              <a:buSzPts val="1600"/>
              <a:buNone/>
            </a:pPr>
            <a:r>
              <a:rPr lang="de-DE" sz="1600">
                <a:solidFill>
                  <a:srgbClr val="C38027"/>
                </a:solidFill>
                <a:latin typeface="Calibri"/>
                <a:ea typeface="Calibri"/>
                <a:cs typeface="Calibri"/>
                <a:sym typeface="Calibri"/>
              </a:rPr>
              <a:t>        info@jaegerstiftung.de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38027"/>
              </a:buClr>
              <a:buSzPts val="1600"/>
              <a:buNone/>
            </a:pPr>
            <a:r>
              <a:rPr lang="de-DE" sz="1600">
                <a:solidFill>
                  <a:srgbClr val="C38027"/>
                </a:solidFill>
                <a:latin typeface="Calibri"/>
                <a:ea typeface="Calibri"/>
                <a:cs typeface="Calibri"/>
                <a:sym typeface="Calibri"/>
              </a:rPr>
              <a:t>        stiftung-natur-mensch.de</a:t>
            </a:r>
            <a:endParaRPr sz="1600">
              <a:solidFill>
                <a:srgbClr val="C380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9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9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689" y="806744"/>
            <a:ext cx="2774731" cy="144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1693" y="5761684"/>
            <a:ext cx="971199" cy="97119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9"/>
          <p:cNvSpPr txBox="1"/>
          <p:nvPr/>
        </p:nvSpPr>
        <p:spPr>
          <a:xfrm>
            <a:off x="3708512" y="5610176"/>
            <a:ext cx="85755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0" i="0" u="none" strike="noStrike" cap="none">
                <a:solidFill>
                  <a:srgbClr val="C38027"/>
                </a:solidFill>
                <a:latin typeface="Calibri"/>
                <a:ea typeface="Calibri"/>
                <a:cs typeface="Calibri"/>
                <a:sym typeface="Calibri"/>
              </a:rPr>
              <a:t>Blog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19" descr="Briefkasten Silhouet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122" y="5002904"/>
            <a:ext cx="311047" cy="311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9" descr="E-Mail Silhouet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569" y="5375478"/>
            <a:ext cx="309600" cy="3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9" descr="Internet Silhouet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3473" y="5748676"/>
            <a:ext cx="309600" cy="3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Selbstverständnis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663388" y="1331493"/>
            <a:ext cx="10515600" cy="4621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354"/>
              <a:buFont typeface="Calibri"/>
              <a:buNone/>
            </a:pPr>
            <a:endParaRPr sz="3200" b="0" i="0" u="none" strike="noStrike" cap="none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354"/>
              <a:buFont typeface="Calibri"/>
              <a:buChar char="●"/>
            </a:pP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Zielansprache: </a:t>
            </a:r>
            <a:r>
              <a:rPr lang="de-DE" sz="3200" b="1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breite gesellschaftliche Schichten</a:t>
            </a:r>
            <a:b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354"/>
              <a:buFont typeface="Calibri"/>
              <a:buChar char="●"/>
            </a:pP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Wissenstransfer und Präsenz in den Medien 	</a:t>
            </a:r>
            <a:b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354"/>
              <a:buFont typeface="Calibri"/>
              <a:buChar char="●"/>
            </a:pP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Wirkung entfalten auf Entscheidungsebenen: EU, Bund, Land, Kommunen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354"/>
              <a:buFont typeface="Calibri"/>
              <a:buNone/>
            </a:pPr>
            <a:endParaRPr sz="3200" b="0" i="0" u="none" strike="noStrike" cap="none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354"/>
              <a:buFont typeface="Calibri"/>
              <a:buChar char="●"/>
            </a:pPr>
            <a:r>
              <a:rPr lang="de-DE" sz="320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olitisch regelungsabhängig: z.B. Jagd, Landwirtschaft, Naturschutz, Wald, Fischerei, Tierschutz 	</a:t>
            </a:r>
            <a:b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354"/>
              <a:buFont typeface="Calibri"/>
              <a:buChar char="●"/>
            </a:pP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Ziel: mehr </a:t>
            </a:r>
            <a:r>
              <a:rPr lang="de-DE" sz="3200" b="1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Handlungsfreiheit</a:t>
            </a: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in der Praxis</a:t>
            </a:r>
            <a:endParaRPr/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354"/>
              <a:buFont typeface="Calibri"/>
              <a:buNone/>
            </a:pPr>
            <a:endParaRPr sz="3200" b="0" i="0" u="none" strike="noStrike" cap="none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354"/>
              <a:buFont typeface="Calibri"/>
              <a:buChar char="●"/>
            </a:pPr>
            <a:r>
              <a:rPr lang="de-DE" sz="320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de-DE" sz="32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uch Abwehr von Eingriffen in </a:t>
            </a:r>
            <a:r>
              <a:rPr lang="de-DE" sz="3200" b="1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Eigentumsrechte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ct val="1000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Benchmark:</a:t>
            </a:r>
            <a:br>
              <a:rPr lang="de-DE" sz="4800" b="1">
                <a:solidFill>
                  <a:srgbClr val="F09C2F"/>
                </a:solidFill>
              </a:rPr>
            </a:br>
            <a:r>
              <a:rPr lang="de-DE" sz="4800" b="1">
                <a:solidFill>
                  <a:srgbClr val="F09C2F"/>
                </a:solidFill>
              </a:rPr>
              <a:t>Was gibt es schon, was fehlt noch?</a:t>
            </a:r>
            <a:endParaRPr sz="4800" b="1">
              <a:solidFill>
                <a:srgbClr val="F09C2F"/>
              </a:solidFill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663388" y="1977557"/>
            <a:ext cx="10515600" cy="397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als Jägerstiftung: zwischenzeitlich </a:t>
            </a:r>
            <a:r>
              <a:rPr lang="de-DE" sz="2400" b="1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Zweckabgleich mit anderen Stiftungen</a:t>
            </a:r>
            <a:endParaRPr sz="2400" b="0" i="0" u="none" strike="noStrike" cap="none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Fülle von vergleichbaren Initiativen und Projekten: kleinteilig und überlappend</a:t>
            </a:r>
            <a:endParaRPr/>
          </a:p>
          <a:p>
            <a:pPr marL="457200" marR="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Information, pädagogische Angebote, Praxisdemonstrationen, Exkursionen, Ausstellungen usw.</a:t>
            </a:r>
            <a:endParaRPr sz="240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überwiegend lokale, regionale und ereignisbezogene Wirkung</a:t>
            </a:r>
            <a:endParaRPr sz="240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de-DE" sz="240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Ziel: </a:t>
            </a:r>
            <a:r>
              <a:rPr lang="de-DE" sz="2400" b="0" i="0" u="none" strike="noStrike" cap="none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breite und nachhaltig wirkende Öffentlichkeitsarbeit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5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Konsequenz &amp; Methodik</a:t>
            </a:r>
            <a:endParaRPr sz="4800" b="1">
              <a:solidFill>
                <a:srgbClr val="F09C2F"/>
              </a:solidFill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663388" y="1524000"/>
            <a:ext cx="10515600" cy="45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8750" marR="0" lvl="0" indent="-158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Themen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weiterentwickeln &amp; kommunizieren</a:t>
            </a:r>
            <a:endParaRPr dirty="0"/>
          </a:p>
          <a:p>
            <a:pPr marL="158750" marR="0" lvl="0" indent="-158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bewährte Projekte inhaltlich fokussieren</a:t>
            </a:r>
            <a:endParaRPr dirty="0"/>
          </a:p>
          <a:p>
            <a:pPr marL="158750" marR="0" lvl="0" indent="-158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n der Satzung verankerter Auftrag Öffentlichkeitsarbeit: breite Vermittlung von Botschaften (Massenkommunikation) </a:t>
            </a:r>
            <a:endParaRPr lang="de-DE" dirty="0">
              <a:ea typeface="Calibri"/>
            </a:endParaRPr>
          </a:p>
          <a:p>
            <a:pPr marL="158750" marR="0" lvl="0" indent="-158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Wirkung durch Professionalität &amp; st</a:t>
            </a:r>
            <a: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etig wachsende 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Reichweite</a:t>
            </a:r>
            <a:endParaRPr lang="de-DE" dirty="0">
              <a:ea typeface="Calibri"/>
            </a:endParaRPr>
          </a:p>
          <a:p>
            <a:pPr marL="158750" marR="0" lvl="0" indent="-158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gesellschaftliche und politische Akzeptanz durch eigene Medienarbeit</a:t>
            </a:r>
            <a:endParaRPr lang="de-DE" sz="2400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8750" marR="0" lvl="0" indent="-158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Reichweite auch außerhalb eigener Klientel nach Regeln der Publikumsmedien (insbesondere urbane Nutzer)</a:t>
            </a: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45C34"/>
              </a:buClr>
              <a:buSzPts val="2400"/>
              <a:buFont typeface="Calibri"/>
              <a:buNone/>
            </a:pPr>
            <a:endParaRPr sz="2400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6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 dirty="0">
                <a:solidFill>
                  <a:srgbClr val="F09C2F"/>
                </a:solidFill>
              </a:rPr>
              <a:t>Aktuell in Planung:</a:t>
            </a:r>
            <a:endParaRPr sz="4800" b="1" dirty="0">
              <a:solidFill>
                <a:srgbClr val="F09C2F"/>
              </a:solidFill>
            </a:endParaRPr>
          </a:p>
        </p:txBody>
      </p:sp>
      <p:sp>
        <p:nvSpPr>
          <p:cNvPr id="136" name="Google Shape;136;p6"/>
          <p:cNvSpPr txBox="1"/>
          <p:nvPr/>
        </p:nvSpPr>
        <p:spPr>
          <a:xfrm>
            <a:off x="663388" y="1524000"/>
            <a:ext cx="10515600" cy="45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457200" marR="0" lvl="0" indent="-2827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Anknüpfung an ein bewährtes Stiftungsprojekt</a:t>
            </a:r>
            <a:b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 dirty="0"/>
          </a:p>
          <a:p>
            <a:pPr marL="457200" marR="0" lvl="0" indent="-2827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Überlegung inhaltliche Ausweitung -&gt; Forst</a:t>
            </a:r>
            <a:b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 dirty="0"/>
          </a:p>
          <a:p>
            <a:pPr marL="457200" marR="0" lvl="0" indent="-2827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neuer Titel: „Wildtierfreundliche Land- und Forstwirtschaft“ 	</a:t>
            </a:r>
            <a:b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 dirty="0"/>
          </a:p>
          <a:p>
            <a:pPr marL="457200" marR="0" lvl="0" indent="-2827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bundesweite Ausschreibung</a:t>
            </a:r>
            <a:b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457200" marR="0" lvl="0" indent="-2827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erneut dreiköpfige Fachjury mit Bereisung für finale Auswahl</a:t>
            </a:r>
            <a:b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 dirty="0"/>
          </a:p>
          <a:p>
            <a:pPr marL="457200" marR="0" lvl="0" indent="-2827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offen für Kooperationspartner: Kompetenz und Finanzierung</a:t>
            </a:r>
            <a:b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 dirty="0"/>
          </a:p>
          <a:p>
            <a:pPr marL="457200" marR="0" lvl="0" indent="-28273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Öffentlichkeitsarbeit &amp; medienwirksame Preisübergaben</a:t>
            </a:r>
            <a:endParaRPr dirty="0"/>
          </a:p>
        </p:txBody>
      </p:sp>
      <p:pic>
        <p:nvPicPr>
          <p:cNvPr id="137" name="Google Shape;13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73988" y="2271711"/>
            <a:ext cx="1905000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7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Aktuell in Planung: Stadt-Land-Gipfel</a:t>
            </a:r>
            <a:endParaRPr sz="4800" b="1">
              <a:solidFill>
                <a:srgbClr val="F09C2F"/>
              </a:solidFill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663388" y="1524000"/>
            <a:ext cx="8610600" cy="453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2034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95"/>
              <a:buFont typeface="Arial"/>
              <a:buNone/>
            </a:pP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8950" marR="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95"/>
              <a:buFont typeface="Arial"/>
              <a:buChar char="•"/>
            </a:pP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Forumsveranstaltung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zu einem Schwerpunktthema </a:t>
            </a:r>
            <a:r>
              <a:rPr lang="de-DE" sz="2400" b="0" i="0" u="none" strike="noStrike" cap="none" dirty="0" err="1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natur+mensch</a:t>
            </a: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895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5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aktuelle Überlegung: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„Mehr Verständnis Stadt ↔ Land“</a:t>
            </a: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895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5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Gesprächsrunde Spitzenvertreter Ballungszentren ↔ ländliche Räume 	</a:t>
            </a:r>
            <a:endParaRPr dirty="0"/>
          </a:p>
          <a:p>
            <a:pPr marL="48895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5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zur Frage: gegenseitiges Verstehen oder Verständnis 	</a:t>
            </a:r>
            <a:endParaRPr dirty="0"/>
          </a:p>
          <a:p>
            <a:pPr marL="48895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5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ggf. kompakter Impulsvortrag</a:t>
            </a:r>
            <a:endParaRPr dirty="0"/>
          </a:p>
          <a:p>
            <a:pPr marL="48895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5"/>
              <a:buFont typeface="Arial"/>
              <a:buChar char="•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geschlossene Veranstaltung, medienoffen</a:t>
            </a:r>
            <a:br>
              <a:rPr lang="de-DE" sz="2400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🡪 Angebot an Freunde, Partner und Förderer</a:t>
            </a:r>
            <a:endParaRPr dirty="0"/>
          </a:p>
        </p:txBody>
      </p:sp>
      <p:pic>
        <p:nvPicPr>
          <p:cNvPr id="147" name="Google Shape;14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0249" y="1596709"/>
            <a:ext cx="2611042" cy="1832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A19A4FCF-915D-F78C-F20B-49D8358C9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7" descr="Ein Bild, das Säugetier, draußen, Gras, Reh enthält.&#10;&#10;Automatisch generierte Beschreibung">
            <a:extLst>
              <a:ext uri="{FF2B5EF4-FFF2-40B4-BE49-F238E27FC236}">
                <a16:creationId xmlns:a16="http://schemas.microsoft.com/office/drawing/2014/main" id="{42898ABF-3438-E3A2-72B7-D0DF0D4055E8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>
            <a:extLst>
              <a:ext uri="{FF2B5EF4-FFF2-40B4-BE49-F238E27FC236}">
                <a16:creationId xmlns:a16="http://schemas.microsoft.com/office/drawing/2014/main" id="{BB6FD5FF-0480-0688-A075-84EB673CE961}"/>
              </a:ext>
            </a:extLst>
          </p:cNvPr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de-DE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7">
            <a:extLst>
              <a:ext uri="{FF2B5EF4-FFF2-40B4-BE49-F238E27FC236}">
                <a16:creationId xmlns:a16="http://schemas.microsoft.com/office/drawing/2014/main" id="{6859B73C-987E-B424-3D7B-F771233344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>
            <a:extLst>
              <a:ext uri="{FF2B5EF4-FFF2-40B4-BE49-F238E27FC236}">
                <a16:creationId xmlns:a16="http://schemas.microsoft.com/office/drawing/2014/main" id="{D9CA0E75-5D55-5BD3-4F21-D886A7C6B9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 dirty="0">
                <a:solidFill>
                  <a:srgbClr val="F09C2F"/>
                </a:solidFill>
              </a:rPr>
              <a:t>Projekterfolg: Lernort-Natur-Rucksack</a:t>
            </a:r>
            <a:endParaRPr sz="4800" b="1" dirty="0">
              <a:solidFill>
                <a:srgbClr val="F09C2F"/>
              </a:solidFill>
            </a:endParaRPr>
          </a:p>
        </p:txBody>
      </p:sp>
      <p:sp>
        <p:nvSpPr>
          <p:cNvPr id="146" name="Google Shape;146;p7">
            <a:extLst>
              <a:ext uri="{FF2B5EF4-FFF2-40B4-BE49-F238E27FC236}">
                <a16:creationId xmlns:a16="http://schemas.microsoft.com/office/drawing/2014/main" id="{004D5594-B281-B50C-D7CA-A6F2C223CC36}"/>
              </a:ext>
            </a:extLst>
          </p:cNvPr>
          <p:cNvSpPr txBox="1"/>
          <p:nvPr/>
        </p:nvSpPr>
        <p:spPr>
          <a:xfrm>
            <a:off x="659842" y="5693509"/>
            <a:ext cx="2722608" cy="76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46050" marR="0"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95"/>
            </a:pPr>
            <a:r>
              <a:rPr lang="de-DE" sz="180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Beispielartikel</a:t>
            </a:r>
          </a:p>
        </p:txBody>
      </p:sp>
      <p:pic>
        <p:nvPicPr>
          <p:cNvPr id="3" name="Grafik 2" descr="Ein Bild, das Text, Im Haus, Buch, Box enthält.&#10;&#10;Automatisch generierte Beschreibung">
            <a:extLst>
              <a:ext uri="{FF2B5EF4-FFF2-40B4-BE49-F238E27FC236}">
                <a16:creationId xmlns:a16="http://schemas.microsoft.com/office/drawing/2014/main" id="{6EBB7F2A-911D-9C5E-B7F5-E2BFEF5D6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948" y="2534971"/>
            <a:ext cx="3141381" cy="2090886"/>
          </a:xfrm>
          <a:prstGeom prst="rect">
            <a:avLst/>
          </a:prstGeom>
        </p:spPr>
      </p:pic>
      <p:pic>
        <p:nvPicPr>
          <p:cNvPr id="7" name="Grafik 6" descr="Ein Bild, das Text, Zeitung, Zeitungspapier, Nachrichten enthält.&#10;&#10;Automatisch generierte Beschreibung">
            <a:extLst>
              <a:ext uri="{FF2B5EF4-FFF2-40B4-BE49-F238E27FC236}">
                <a16:creationId xmlns:a16="http://schemas.microsoft.com/office/drawing/2014/main" id="{D8E1C7EA-41B3-C519-C6AD-0D8A782E2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654" y="1551606"/>
            <a:ext cx="6911837" cy="4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86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8" descr="Ein Bild, das Säugetier, draußen, Gras, Reh enthält.&#10;&#10;Automatisch generierte Beschreib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"/>
          <p:cNvSpPr/>
          <p:nvPr/>
        </p:nvSpPr>
        <p:spPr>
          <a:xfrm>
            <a:off x="412376" y="365125"/>
            <a:ext cx="11116236" cy="6127749"/>
          </a:xfrm>
          <a:prstGeom prst="rect">
            <a:avLst/>
          </a:prstGeom>
          <a:solidFill>
            <a:schemeClr val="lt1"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17" y="5773235"/>
            <a:ext cx="1412083" cy="7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663388" y="5085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9C2F"/>
              </a:buClr>
              <a:buSzPts val="4800"/>
              <a:buFont typeface="Calibri"/>
              <a:buNone/>
            </a:pPr>
            <a:r>
              <a:rPr lang="de-DE" sz="4800" b="1">
                <a:solidFill>
                  <a:srgbClr val="F09C2F"/>
                </a:solidFill>
              </a:rPr>
              <a:t>Kommunikation</a:t>
            </a:r>
            <a:endParaRPr sz="4800" b="1">
              <a:solidFill>
                <a:srgbClr val="F09C2F"/>
              </a:solidFill>
            </a:endParaRPr>
          </a:p>
        </p:txBody>
      </p:sp>
      <p:sp>
        <p:nvSpPr>
          <p:cNvPr id="156" name="Google Shape;156;p8"/>
          <p:cNvSpPr txBox="1"/>
          <p:nvPr/>
        </p:nvSpPr>
        <p:spPr>
          <a:xfrm>
            <a:off x="663387" y="1524000"/>
            <a:ext cx="10397903" cy="259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vorhandene Erfahrung in der Medien- und Reichweitenarbeit: 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Neuausrichtung</a:t>
            </a:r>
            <a:endParaRPr sz="2400" b="0" i="0" u="none" strike="noStrike" cap="none" dirty="0">
              <a:solidFill>
                <a:srgbClr val="045C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inhaltlich die Zukunft der Jagd in einen Gesamtzusammenhang stellen</a:t>
            </a:r>
            <a:endParaRPr dirty="0"/>
          </a:p>
          <a:p>
            <a:pPr marL="4572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die neue Botschaft der Jägerstiftung mit dem Absender </a:t>
            </a:r>
            <a:r>
              <a:rPr lang="de-DE" sz="2400" b="0" i="0" u="none" strike="noStrike" cap="none" dirty="0" err="1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natur+mensch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0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de-DE" sz="2400" b="1" i="0" u="none" strike="noStrike" cap="none" dirty="0">
                <a:solidFill>
                  <a:srgbClr val="045C34"/>
                </a:solidFill>
                <a:latin typeface="Calibri"/>
                <a:ea typeface="Calibri"/>
                <a:cs typeface="Calibri"/>
                <a:sym typeface="Calibri"/>
              </a:rPr>
              <a:t>Jagd funktioniert nur, wenn der ländliche Raum funktioniert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1171</Words>
  <Application>Microsoft Office PowerPoint</Application>
  <PresentationFormat>Breitbild</PresentationFormat>
  <Paragraphs>145</Paragraphs>
  <Slides>24</Slides>
  <Notes>24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Calibri</vt:lpstr>
      <vt:lpstr>Noto Sans Symbols</vt:lpstr>
      <vt:lpstr>Office</vt:lpstr>
      <vt:lpstr>Präsentation der Stiftung</vt:lpstr>
      <vt:lpstr>Stiftung natur+mensch</vt:lpstr>
      <vt:lpstr>Selbstverständnis</vt:lpstr>
      <vt:lpstr>Benchmark: Was gibt es schon, was fehlt noch?</vt:lpstr>
      <vt:lpstr>Konsequenz &amp; Methodik</vt:lpstr>
      <vt:lpstr>Aktuell in Planung:</vt:lpstr>
      <vt:lpstr>Aktuell in Planung: Stadt-Land-Gipfel</vt:lpstr>
      <vt:lpstr>Projekterfolg: Lernort-Natur-Rucksack</vt:lpstr>
      <vt:lpstr>Kommunikation</vt:lpstr>
      <vt:lpstr>Was bisher war</vt:lpstr>
      <vt:lpstr>Fortsetzung Agendasetting</vt:lpstr>
      <vt:lpstr>Warum investieren wir in Medienarbeit und Reichweitengewinnung?</vt:lpstr>
      <vt:lpstr>Onlineportal / Social-Media-Vernetzung</vt:lpstr>
      <vt:lpstr>Arbeit des Autorenpools</vt:lpstr>
      <vt:lpstr>Im journalistischen Blick</vt:lpstr>
      <vt:lpstr>Im journalistischen Blick</vt:lpstr>
      <vt:lpstr>Verbreitung</vt:lpstr>
      <vt:lpstr>Webseite (Der Blog)</vt:lpstr>
      <vt:lpstr>Webseite der Stiftung</vt:lpstr>
      <vt:lpstr>Social-Media</vt:lpstr>
      <vt:lpstr>Reichweite Oktober 2024</vt:lpstr>
      <vt:lpstr>Technischer Hintergrund</vt:lpstr>
      <vt:lpstr>Weitere Ziele und Finanzierung</vt:lpstr>
      <vt:lpstr>Vielen Dank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Hammer, Torben</dc:creator>
  <cp:lastModifiedBy>Carl Philipp Seelheim</cp:lastModifiedBy>
  <cp:revision>2</cp:revision>
  <dcterms:created xsi:type="dcterms:W3CDTF">2024-10-09T10:56:51Z</dcterms:created>
  <dcterms:modified xsi:type="dcterms:W3CDTF">2024-11-08T14:52:03Z</dcterms:modified>
</cp:coreProperties>
</file>